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1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7.xml"/><Relationship Id="rId33" Type="http://schemas.openxmlformats.org/officeDocument/2006/relationships/font" Target="fonts/Lato-boldItalic.fntdata"/><Relationship Id="rId10" Type="http://schemas.openxmlformats.org/officeDocument/2006/relationships/slide" Target="slides/slide6.xml"/><Relationship Id="rId32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" name="Shape 27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/>
              <a:t>VIRTUAL MACHINES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/>
              <a:t>Virtual machines include the application, the necessary binaries and libraries, and an entire guest operating system -- all of which can amount to tens of GBs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/>
              <a:t>CONTAINERS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/>
              <a:t>Containers include the application and all of its dependencies --but share the kernel with other containers, running as isolated processes in user space on the host operating system. Docker containers are not tied to any specific infrastructure: they run on any computer, on any infrastructure, and in any cloud</a:t>
            </a:r>
          </a:p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The whole process of provisioning and configuring a server in the old way takes too long and is very common to ssh into the server and install things manually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har char="●"/>
            </a:pPr>
            <a:r>
              <a:rPr lang="en-US"/>
              <a:t>install OS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har char="●"/>
            </a:pPr>
            <a:r>
              <a:rPr lang="en-US"/>
              <a:t>install jvm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har char="●"/>
            </a:pPr>
            <a:r>
              <a:rPr lang="en-US"/>
              <a:t>install libraries and dependencies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har char="●"/>
            </a:pPr>
            <a:r>
              <a:rPr lang="en-US"/>
              <a:t>install application servers</a:t>
            </a: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har char="●"/>
            </a:pPr>
            <a:r>
              <a:rPr lang="en-US"/>
              <a:t>finally you need to make it secure  </a:t>
            </a:r>
          </a:p>
          <a:p>
            <a:pPr indent="-317500" lvl="0" marL="457200">
              <a:spcBef>
                <a:spcPts val="0"/>
              </a:spcBef>
              <a:buChar char="●"/>
            </a:pPr>
            <a:r>
              <a:rPr lang="en-US"/>
              <a:t>and then expose it to the public</a:t>
            </a:r>
          </a:p>
        </p:txBody>
      </p:sp>
      <p:sp>
        <p:nvSpPr>
          <p:cNvPr id="166" name="Shape 166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/>
              <a:t>Is an open standard for using containers enabling them to run on all major Linux distributions and on Microsoft Windows -- and on top of any infrastructure.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-US"/>
              <a:t>The isolation and security allow you to run many containers simultaneously on a given host. Containers are lightweight because they don’t need the extra load of a hypervisor, but run directly within the host machine’s kernel. This means you can run more containers on a given hardware combination than if you were using virtual machines. You can even run Docker containers within host machines that are actually virtual machines!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rIns="91425" wrap="square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5" name="Shape 15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6" name="Shape 16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Shape 20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5300"/>
            </a:lvl1pPr>
            <a:lvl2pPr lvl="1">
              <a:spcBef>
                <a:spcPts val="0"/>
              </a:spcBef>
              <a:buSzPct val="100000"/>
              <a:defRPr sz="5300"/>
            </a:lvl2pPr>
            <a:lvl3pPr lvl="2">
              <a:spcBef>
                <a:spcPts val="0"/>
              </a:spcBef>
              <a:buSzPct val="100000"/>
              <a:defRPr sz="5300"/>
            </a:lvl3pPr>
            <a:lvl4pPr lvl="3">
              <a:spcBef>
                <a:spcPts val="0"/>
              </a:spcBef>
              <a:buSzPct val="100000"/>
              <a:defRPr sz="5300"/>
            </a:lvl4pPr>
            <a:lvl5pPr lvl="4">
              <a:spcBef>
                <a:spcPts val="0"/>
              </a:spcBef>
              <a:buSzPct val="100000"/>
              <a:defRPr sz="5300"/>
            </a:lvl5pPr>
            <a:lvl6pPr lvl="5">
              <a:spcBef>
                <a:spcPts val="0"/>
              </a:spcBef>
              <a:buSzPct val="100000"/>
              <a:defRPr sz="5300"/>
            </a:lvl6pPr>
            <a:lvl7pPr lvl="6">
              <a:spcBef>
                <a:spcPts val="0"/>
              </a:spcBef>
              <a:buSzPct val="100000"/>
              <a:defRPr sz="5300"/>
            </a:lvl7pPr>
            <a:lvl8pPr lvl="7">
              <a:spcBef>
                <a:spcPts val="0"/>
              </a:spcBef>
              <a:buSzPct val="100000"/>
              <a:defRPr sz="5300"/>
            </a:lvl8pPr>
            <a:lvl9pPr lvl="8">
              <a:spcBef>
                <a:spcPts val="0"/>
              </a:spcBef>
              <a:buSzPct val="100000"/>
              <a:defRPr sz="5300"/>
            </a:lvl9pPr>
          </a:lstStyle>
          <a:p/>
        </p:txBody>
      </p:sp>
      <p:sp>
        <p:nvSpPr>
          <p:cNvPr id="21" name="Shape 21"/>
          <p:cNvSpPr txBox="1"/>
          <p:nvPr>
            <p:ph idx="1" type="subTitle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Shape 110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11" name="Shape 1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Shape 129"/>
          <p:cNvSpPr txBox="1"/>
          <p:nvPr>
            <p:ph type="title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10700"/>
            </a:lvl1pPr>
            <a:lvl2pPr lvl="1">
              <a:spcBef>
                <a:spcPts val="0"/>
              </a:spcBef>
              <a:buSzPct val="100000"/>
              <a:defRPr sz="10700"/>
            </a:lvl2pPr>
            <a:lvl3pPr lvl="2">
              <a:spcBef>
                <a:spcPts val="0"/>
              </a:spcBef>
              <a:buSzPct val="100000"/>
              <a:defRPr sz="10700"/>
            </a:lvl3pPr>
            <a:lvl4pPr lvl="3">
              <a:spcBef>
                <a:spcPts val="0"/>
              </a:spcBef>
              <a:buSzPct val="100000"/>
              <a:defRPr sz="10700"/>
            </a:lvl4pPr>
            <a:lvl5pPr lvl="4">
              <a:spcBef>
                <a:spcPts val="0"/>
              </a:spcBef>
              <a:buSzPct val="100000"/>
              <a:defRPr sz="10700"/>
            </a:lvl5pPr>
            <a:lvl6pPr lvl="5">
              <a:spcBef>
                <a:spcPts val="0"/>
              </a:spcBef>
              <a:buSzPct val="100000"/>
              <a:defRPr sz="10700"/>
            </a:lvl6pPr>
            <a:lvl7pPr lvl="6">
              <a:spcBef>
                <a:spcPts val="0"/>
              </a:spcBef>
              <a:buSzPct val="100000"/>
              <a:defRPr sz="10700"/>
            </a:lvl7pPr>
            <a:lvl8pPr lvl="7">
              <a:spcBef>
                <a:spcPts val="0"/>
              </a:spcBef>
              <a:buSzPct val="100000"/>
              <a:defRPr sz="10700"/>
            </a:lvl8pPr>
            <a:lvl9pPr lvl="8">
              <a:spcBef>
                <a:spcPts val="0"/>
              </a:spcBef>
              <a:buSzPct val="100000"/>
              <a:defRPr sz="10700"/>
            </a:lvl9pPr>
          </a:lstStyle>
          <a:p/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rIns="121900" wrap="square" tIns="121900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wrap="square" tIns="121900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Shape 24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5" name="Shape 2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Shape 43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Shape 4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7" name="Shape 4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Shape 49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Shape 53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4" name="Shape 5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Shape 5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Shape 61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2" name="Shape 6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Shape 6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Shape 6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8" name="Shape 6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Shape 70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5" name="Shape 75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Shape 93"/>
          <p:cNvSpPr txBox="1"/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anchorCtr="0" anchor="ctr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Shape 9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700"/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Shape 104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5" name="Shape 10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rIns="121900" wrap="square" tIns="12190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Shape 107"/>
          <p:cNvSpPr txBox="1"/>
          <p:nvPr>
            <p:ph idx="1" type="body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anchorCtr="0" anchor="ctr" bIns="121900" lIns="121900" rIns="121900" wrap="square" tIns="12190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wrap="square" tIns="12190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rIns="121900" wrap="square" tIns="12190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lt1"/>
              </a:buClr>
              <a:buSzPct val="1000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rIns="121900" wrap="square" tIns="12190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spotify/docker-maven-plugin" TargetMode="External"/><Relationship Id="rId10" Type="http://schemas.openxmlformats.org/officeDocument/2006/relationships/hyperlink" Target="https://kubernetes.io/docs/getting-started-guides/kops/" TargetMode="External"/><Relationship Id="rId12" Type="http://schemas.openxmlformats.org/officeDocument/2006/relationships/hyperlink" Target="https://spring.io/guides/gs/spring-boot-docker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bit.ly/fernandosure-java-day-2017" TargetMode="External"/><Relationship Id="rId4" Type="http://schemas.openxmlformats.org/officeDocument/2006/relationships/hyperlink" Target="https://github.com/fernandosure/java-docker-integration" TargetMode="External"/><Relationship Id="rId9" Type="http://schemas.openxmlformats.org/officeDocument/2006/relationships/hyperlink" Target="https://github.com/kubernetes/kops" TargetMode="External"/><Relationship Id="rId5" Type="http://schemas.openxmlformats.org/officeDocument/2006/relationships/hyperlink" Target="http://docker.com/" TargetMode="External"/><Relationship Id="rId6" Type="http://schemas.openxmlformats.org/officeDocument/2006/relationships/hyperlink" Target="http://hub.docker.com" TargetMode="External"/><Relationship Id="rId7" Type="http://schemas.openxmlformats.org/officeDocument/2006/relationships/hyperlink" Target="https://kubernetes.io/" TargetMode="External"/><Relationship Id="rId8" Type="http://schemas.openxmlformats.org/officeDocument/2006/relationships/hyperlink" Target="https://cloud.google.com/container-engin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ctrTitle"/>
          </p:nvPr>
        </p:nvSpPr>
        <p:spPr>
          <a:xfrm>
            <a:off x="4671550" y="1791900"/>
            <a:ext cx="6930900" cy="21051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800"/>
              <a:t>Deploying Java Apps with Kubernetes</a:t>
            </a:r>
            <a:br>
              <a:rPr lang="en-US" sz="4800"/>
            </a:br>
          </a:p>
        </p:txBody>
      </p:sp>
      <p:sp>
        <p:nvSpPr>
          <p:cNvPr id="146" name="Shape 146"/>
          <p:cNvSpPr txBox="1"/>
          <p:nvPr>
            <p:ph idx="1" type="subTitle"/>
          </p:nvPr>
        </p:nvSpPr>
        <p:spPr>
          <a:xfrm>
            <a:off x="6653575" y="4393658"/>
            <a:ext cx="4627500" cy="6747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Fernando Segura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Director of Infrastructure @ Osigu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0" y="6488700"/>
            <a:ext cx="165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@fernandosure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Build, Ship, Run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121900" lIns="121900" rIns="121900" wrap="square" tIns="121900">
            <a:noAutofit/>
          </a:bodyPr>
          <a:lstStyle/>
          <a:p>
            <a: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the developer environment or CI server</a:t>
            </a:r>
          </a:p>
          <a:p>
            <a:pPr indent="-228600" lvl="0" marL="228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docker build –t java-docker-integration .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docker push fernandosure/java-docker-integration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the QA environment or production server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docker run –p 8080:5000 java-docker-integration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543176" y="868775"/>
            <a:ext cx="6925800" cy="469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Spring boot, Gradle &amp; Docker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Demo time!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098475" y="1155700"/>
            <a:ext cx="6116100" cy="17214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Let’s talk about container orchestration!</a:t>
            </a:r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2623" y="2821627"/>
            <a:ext cx="3524685" cy="30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The need for container orchestration?</a:t>
            </a:r>
          </a:p>
        </p:txBody>
      </p:sp>
      <p:pic>
        <p:nvPicPr>
          <p:cNvPr id="242" name="Shape 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925" y="1743900"/>
            <a:ext cx="4762500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Monolith application vs microservices</a:t>
            </a:r>
          </a:p>
        </p:txBody>
      </p:sp>
      <p:pic>
        <p:nvPicPr>
          <p:cNvPr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000" y="1573350"/>
            <a:ext cx="8272079" cy="445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Top 3 docker container orchestration solutions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 </a:t>
            </a:r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075" y="2670113"/>
            <a:ext cx="2059550" cy="20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50" y="2008375"/>
            <a:ext cx="3392422" cy="338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5499" y="2211325"/>
            <a:ext cx="2554625" cy="34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What is Kubernetes</a:t>
            </a:r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Container orchestrator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Multiple cloud and bare metal environments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Open source</a:t>
            </a:r>
          </a:p>
          <a:p>
            <a:pPr indent="-336550" lvl="0" marL="457200" rtl="0">
              <a:spcBef>
                <a:spcPts val="0"/>
              </a:spcBef>
            </a:pPr>
            <a:r>
              <a:rPr lang="en-US"/>
              <a:t>Manage applications not machines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 Kubernetes builds upon 15 years of experience of running production workloads at Google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en-US"/>
              <a:t> Google runs billions of containers a week</a:t>
            </a: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4175" y="320600"/>
            <a:ext cx="1083650" cy="10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What Kubernetes can do for us</a:t>
            </a:r>
          </a:p>
        </p:txBody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Scheduling (where the containers are placed)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Horizontal scaling (How many instances do I need)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Self-healing (Restart containers that fail or when nodes die)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S</a:t>
            </a:r>
            <a:r>
              <a:rPr lang="en-US"/>
              <a:t>ervice discovery &amp; load balancing (do i need to remember ip-addresses)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Rolling updates (deployments without downtime)</a:t>
            </a:r>
          </a:p>
          <a:p>
            <a:pPr indent="-336550" lvl="0" marL="457200" rtl="0">
              <a:spcBef>
                <a:spcPts val="0"/>
              </a:spcBef>
            </a:pPr>
            <a:r>
              <a:rPr lang="en-US"/>
              <a:t>Secret and configuration management (no more passwords in the source code)</a:t>
            </a:r>
          </a:p>
        </p:txBody>
      </p:sp>
      <p:pic>
        <p:nvPicPr>
          <p:cNvPr id="275" name="Shape 2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3825" y="282450"/>
            <a:ext cx="1083650" cy="10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Kubernetes Architecture</a:t>
            </a:r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1925" y="1187350"/>
            <a:ext cx="7337701" cy="51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543176" y="868775"/>
            <a:ext cx="6925800" cy="4694700"/>
          </a:xfrm>
          <a:prstGeom prst="rect">
            <a:avLst/>
          </a:prstGeom>
        </p:spPr>
        <p:txBody>
          <a:bodyPr anchorCtr="0" anchor="ctr" bIns="121900" lIns="121900" rIns="121900" wrap="square" tIns="1219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Deploying java apps with Kubernetes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rPr lang="en-US"/>
              <a:t>Demo time!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Agenda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1649625" y="2326400"/>
            <a:ext cx="7085700" cy="32211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What is a container?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Why do we need containers?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What is Docker?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Embrace immutable infrastructure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Build, ship and deploy containers with java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400"/>
              <a:t>Container Orchestration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en-US" sz="2400"/>
              <a:t>Kubernetes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Basic Kubectl commands</a:t>
            </a:r>
          </a:p>
        </p:txBody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1655225" y="1214128"/>
            <a:ext cx="10404900" cy="52701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1. Create a deployment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run demo-service --image=fernandosure/java-docker-integration:11 --port=5000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2. Scale deployment to 4 replicas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scale deployment/demo-service --replicas=4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3. Create a service with different ingress port than target port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expose deployment/demo-service --type="LoadBalancer" --port=80 --target-port=5000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4. Get service external IP address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get service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5. Rolling update to a new service version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set image deployment/demo-service demo-service=fernandosure/java-docker-integration:12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6. Verify rolling update status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kubectl get rs -o wide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Links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1730000" y="2166267"/>
            <a:ext cx="9385200" cy="38817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indent="457200" lvl="0" marL="1371600" rtl="0">
              <a:spcBef>
                <a:spcPts val="0"/>
              </a:spcBef>
              <a:buNone/>
            </a:pPr>
            <a:r>
              <a:rPr lang="en-US"/>
              <a:t>Slides: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http://bit.ly/fernandosure-java-day-2017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Github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https://github.com/fernandosure/java-docker-integration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Docker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http://docker.com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Docker Hub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http://hub.docker.com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Kubernetes: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https://kubernetes.io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Google Container Engine: </a:t>
            </a:r>
            <a:r>
              <a:rPr lang="en-US" u="sng">
                <a:solidFill>
                  <a:schemeClr val="accent5"/>
                </a:solidFill>
                <a:hlinkClick r:id="rId8"/>
              </a:rPr>
              <a:t>https://cloud.google.com/container-engine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Kops: </a:t>
            </a:r>
            <a:r>
              <a:rPr lang="en-US" u="sng">
                <a:solidFill>
                  <a:schemeClr val="hlink"/>
                </a:solidFill>
                <a:hlinkClick r:id="rId9"/>
              </a:rPr>
              <a:t>https://github.com/kubernetes/kops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Install Kubernetes on AWS: </a:t>
            </a:r>
            <a:r>
              <a:rPr lang="en-US" u="sng">
                <a:solidFill>
                  <a:schemeClr val="hlink"/>
                </a:solidFill>
                <a:hlinkClick r:id="rId10"/>
              </a:rPr>
              <a:t>https://kubernetes.io/docs/getting-started-guides/kops</a:t>
            </a:r>
          </a:p>
          <a:p>
            <a:pPr indent="-336550" lvl="0" marL="457200" rtl="0">
              <a:spcBef>
                <a:spcPts val="0"/>
              </a:spcBef>
              <a:spcAft>
                <a:spcPts val="0"/>
              </a:spcAft>
            </a:pPr>
            <a:r>
              <a:rPr lang="en-US"/>
              <a:t>Docker gradle plugin:</a:t>
            </a:r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</a:pPr>
            <a:r>
              <a:rPr lang="en-US" u="sng">
                <a:solidFill>
                  <a:schemeClr val="hlink"/>
                </a:solidFill>
                <a:hlinkClick r:id="rId11"/>
              </a:rPr>
              <a:t>https://github.com/spotify/docker-maven-plugin</a:t>
            </a:r>
          </a:p>
          <a:p>
            <a:pPr indent="-323850" lvl="1" marL="914400" rtl="0">
              <a:spcBef>
                <a:spcPts val="0"/>
              </a:spcBef>
            </a:pPr>
            <a:r>
              <a:rPr lang="en-US" u="sng">
                <a:solidFill>
                  <a:schemeClr val="hlink"/>
                </a:solidFill>
                <a:hlinkClick r:id="rId12"/>
              </a:rPr>
              <a:t>https://spring.io/guides/gs/spring-boot-docker/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What is a container?</a:t>
            </a:r>
          </a:p>
        </p:txBody>
      </p:sp>
      <p:pic>
        <p:nvPicPr>
          <p:cNvPr descr="VIRTUAL MACHINES " id="161" name="Shape 161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6898" y="2178174"/>
            <a:ext cx="4229100" cy="3238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NTAINERS " id="162" name="Shape 1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40818" y="2178174"/>
            <a:ext cx="4224871" cy="3229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Why do we need containers?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3435975" y="1743900"/>
            <a:ext cx="48885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Why don’t just copy my jar|war|ear file to my server?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613" y="2206200"/>
            <a:ext cx="3639225" cy="365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What is Docker?</a:t>
            </a:r>
          </a:p>
        </p:txBody>
      </p:sp>
      <p:pic>
        <p:nvPicPr>
          <p:cNvPr descr="http://blog.xebialabs.com/wp-content/uploads/2016/04/docker-logo.png" id="177" name="Shape 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2297" y="2066493"/>
            <a:ext cx="4364652" cy="248186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/>
          <p:nvPr/>
        </p:nvSpPr>
        <p:spPr>
          <a:xfrm>
            <a:off x="0" y="5822900"/>
            <a:ext cx="6142500" cy="8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Note</a:t>
            </a: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: Installing docker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sudo curl -fsSL https://get.docker.com/ | sh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6635875" y="971825"/>
            <a:ext cx="4720200" cy="26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228600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Isolation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Lightweight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Char char="•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Portability</a:t>
            </a:r>
          </a:p>
          <a:p>
            <a:pPr indent="-228600" lvl="0" marL="22860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Char char="•"/>
            </a:pPr>
            <a:r>
              <a:rPr b="1"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Fast application startup (from minutes to seconds)</a:t>
            </a:r>
          </a:p>
        </p:txBody>
      </p:sp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8400" y="3750250"/>
            <a:ext cx="3804175" cy="252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Docker terminology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531350" y="1577826"/>
            <a:ext cx="9385200" cy="45066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/>
              <a:t>Docker engine</a:t>
            </a:r>
          </a:p>
          <a:p>
            <a:pPr indent="-336550" lvl="0" marL="457200">
              <a:spcBef>
                <a:spcPts val="0"/>
              </a:spcBef>
            </a:pPr>
            <a:r>
              <a:rPr lang="en-US"/>
              <a:t>Builds, ships and runs the containers, either on the host locally or in the cloud</a:t>
            </a:r>
          </a:p>
          <a:p>
            <a:pPr lvl="0">
              <a:spcBef>
                <a:spcPts val="0"/>
              </a:spcBef>
              <a:buNone/>
            </a:pPr>
            <a:r>
              <a:rPr b="1" lang="en-US"/>
              <a:t>Docker image</a:t>
            </a:r>
          </a:p>
          <a:p>
            <a:pPr indent="-336550" lvl="0" marL="457200">
              <a:spcBef>
                <a:spcPts val="0"/>
              </a:spcBef>
            </a:pPr>
            <a:r>
              <a:rPr lang="en-US"/>
              <a:t>Read-only template for creating containers (snapshot)</a:t>
            </a:r>
          </a:p>
          <a:p>
            <a:pPr lvl="0">
              <a:spcBef>
                <a:spcPts val="0"/>
              </a:spcBef>
              <a:buNone/>
            </a:pPr>
            <a:r>
              <a:rPr b="1" lang="en-US"/>
              <a:t>Docker container</a:t>
            </a:r>
          </a:p>
          <a:p>
            <a:pPr indent="-336550" lvl="0" marL="457200">
              <a:spcBef>
                <a:spcPts val="0"/>
              </a:spcBef>
            </a:pPr>
            <a:r>
              <a:rPr lang="en-US"/>
              <a:t>Runtime representation of the image</a:t>
            </a:r>
          </a:p>
          <a:p>
            <a:pPr lvl="0">
              <a:spcBef>
                <a:spcPts val="0"/>
              </a:spcBef>
              <a:buNone/>
            </a:pPr>
            <a:r>
              <a:rPr b="1" lang="en-US"/>
              <a:t>Docker registry (https://hub.docker.com)</a:t>
            </a:r>
          </a:p>
          <a:p>
            <a:pPr indent="-336550" lvl="0" marL="457200">
              <a:spcBef>
                <a:spcPts val="0"/>
              </a:spcBef>
            </a:pPr>
            <a:r>
              <a:rPr lang="en-US"/>
              <a:t>Place for storing and sharing docker images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Docker flow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100" y="1691625"/>
            <a:ext cx="9048315" cy="48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Embrace immutable infrastructure!</a:t>
            </a: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7800" y="2473400"/>
            <a:ext cx="3174500" cy="23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2566200" y="1743900"/>
            <a:ext cx="7059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Treat your infrastructure like cattle not pets!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6717" y="2473400"/>
            <a:ext cx="4430532" cy="23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 txBox="1"/>
          <p:nvPr/>
        </p:nvSpPr>
        <p:spPr>
          <a:xfrm>
            <a:off x="2387800" y="4886675"/>
            <a:ext cx="30819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Has a name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Is unique or rare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Needs personal attention</a:t>
            </a:r>
          </a:p>
          <a:p>
            <a:pPr indent="-228600" lvl="0" marL="457200">
              <a:spcBef>
                <a:spcPts val="0"/>
              </a:spcBef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If it get ill, you make it better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5896725" y="4886675"/>
            <a:ext cx="4876200" cy="11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Has a number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One is much like any other</a:t>
            </a:r>
          </a:p>
          <a:p>
            <a: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Run as a group</a:t>
            </a:r>
          </a:p>
          <a:p>
            <a:pPr indent="-228600" lvl="0" marL="457200" rtl="0">
              <a:spcBef>
                <a:spcPts val="0"/>
              </a:spcBef>
              <a:buClr>
                <a:schemeClr val="lt1"/>
              </a:buClr>
              <a:buChar char="●"/>
            </a:pPr>
            <a:r>
              <a:rPr lang="en-US">
                <a:solidFill>
                  <a:schemeClr val="lt1"/>
                </a:solidFill>
              </a:rPr>
              <a:t>If it gets ill, well …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6" name="Shape 2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60975" y="2683000"/>
            <a:ext cx="2083001" cy="3048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37025" y="6402675"/>
            <a:ext cx="5331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>
                <a:solidFill>
                  <a:schemeClr val="lt1"/>
                </a:solidFill>
              </a:rPr>
              <a:t>Note</a:t>
            </a:r>
            <a:r>
              <a:rPr lang="en-US">
                <a:solidFill>
                  <a:schemeClr val="lt1"/>
                </a:solidFill>
              </a:rPr>
              <a:t>: No animals were harmed in the making of this slide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6725" y="2604438"/>
            <a:ext cx="2083000" cy="209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rIns="121900" wrap="square" tIns="1219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Integrating Java with Docker</a:t>
            </a:r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121900" lIns="121900" rIns="121900" wrap="square" tIns="121900">
            <a:noAutofit/>
          </a:bodyPr>
          <a:lstStyle/>
          <a:p>
            <a: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Dockerfile</a:t>
            </a:r>
          </a:p>
          <a:p>
            <a: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FROM java:8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ADD java-docker-integration.jar app.jar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chemeClr val="dk1"/>
                </a:solidFill>
              </a:rPr>
              <a:t>ENTRYPOINT ["java", "-jar","/app.jar"]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64705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